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xxx@hightech.com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ti@hightech.net" TargetMode="External"/><Relationship Id="rId3" Type="http://schemas.openxmlformats.org/officeDocument/2006/relationships/hyperlink" Target="mailto:1060@hightech.com;1098@hightech.com" TargetMode="External"/><Relationship Id="rId4" Type="http://schemas.openxmlformats.org/officeDocument/2006/relationships/hyperlink" Target="mailto:1100@hightech.com;1154@hightech.com" TargetMode="External"/><Relationship Id="rId5" Type="http://schemas.openxmlformats.org/officeDocument/2006/relationships/hyperlink" Target="mailto:1191@hightech.com;1207@hightech.com" TargetMode="External"/><Relationship Id="rId6" Type="http://schemas.openxmlformats.org/officeDocument/2006/relationships/hyperlink" Target="mailto:allstaff@hightech.com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xxx@hightech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/>
          <p:nvPr>
            <p:ph type="ctr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数据可视分析挑战赛 挑战</a:t>
            </a:r>
            <a:r>
              <a:rPr b="0"/>
              <a:t>1</a:t>
            </a:r>
          </a:p>
        </p:txBody>
      </p:sp>
      <p:sp>
        <p:nvSpPr>
          <p:cNvPr id="113" name="副标题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2018年第五届中国可视化与可视分析大会</a:t>
            </a:r>
            <a:r>
              <a:rPr b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om &amp; 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&amp; To</a:t>
            </a:r>
          </a:p>
        </p:txBody>
      </p:sp>
      <p:sp>
        <p:nvSpPr>
          <p:cNvPr id="146" name="3. 收件人为xxx@hightech.com，发件人为外部邮箱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3. 收件人为xxx@hightech.com，发件人为外部邮箱</a:t>
            </a:r>
          </a:p>
          <a:p>
            <a:pPr lvl="1" marL="685800" indent="-228600">
              <a:defRPr sz="1800"/>
            </a:pPr>
            <a:r>
              <a:t>邮件主题内容</a:t>
            </a:r>
          </a:p>
          <a:p>
            <a:pPr lvl="2" marL="1143000" indent="-228600">
              <a:defRPr sz="1800"/>
            </a:pPr>
            <a:r>
              <a:t>广告</a:t>
            </a:r>
          </a:p>
          <a:p>
            <a:pPr lvl="2" marL="1143000" indent="-228600">
              <a:defRPr sz="1800"/>
            </a:pPr>
            <a:r>
              <a:t>合作</a:t>
            </a:r>
          </a:p>
          <a:p>
            <a:pPr lvl="2" marL="1143000" indent="-228600">
              <a:defRPr sz="1800"/>
            </a:pPr>
            <a:r>
              <a:t>猎头推荐职位</a:t>
            </a:r>
          </a:p>
          <a:p>
            <a:pPr lvl="2" marL="1143000" indent="-228600">
              <a:defRPr sz="1800"/>
            </a:pPr>
            <a:r>
              <a:t>威胁</a:t>
            </a:r>
          </a:p>
          <a:p>
            <a:pPr lvl="2" marL="1143000" indent="-228600">
              <a:defRPr sz="1800"/>
            </a:pPr>
            <a:r>
              <a:t>…</a:t>
            </a: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0220" y="2844323"/>
            <a:ext cx="5526938" cy="318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om 邮件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邮件日志</a:t>
            </a:r>
          </a:p>
        </p:txBody>
      </p:sp>
      <p:sp>
        <p:nvSpPr>
          <p:cNvPr id="150" name="1. 员工工号与员工所使用IP的映射…"/>
          <p:cNvSpPr txBox="1"/>
          <p:nvPr>
            <p:ph type="body" idx="1"/>
          </p:nvPr>
        </p:nvSpPr>
        <p:spPr>
          <a:xfrm>
            <a:off x="51308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1. 员工工号与员工所使用IP的映射</a:t>
            </a:r>
          </a:p>
          <a:p>
            <a:pPr>
              <a:defRPr sz="2400"/>
            </a:pPr>
            <a:r>
              <a:t>2. 员工所属部门</a:t>
            </a:r>
          </a:p>
          <a:p>
            <a:pPr>
              <a:defRPr sz="2400"/>
            </a:pPr>
            <a:r>
              <a:t>3. 部门结构</a:t>
            </a:r>
          </a:p>
          <a:p>
            <a:pPr>
              <a:defRPr sz="2400"/>
            </a:pPr>
            <a:r>
              <a:t>4. 正常工作模式—邮件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难点：</a:t>
            </a:r>
          </a:p>
          <a:p>
            <a:pPr>
              <a:defRPr sz="2400"/>
            </a:pPr>
            <a:r>
              <a:t>如何得到部门的</a:t>
            </a:r>
            <a:r>
              <a:rPr>
                <a:solidFill>
                  <a:schemeClr val="accent2"/>
                </a:solidFill>
              </a:rPr>
              <a:t>层级组织</a:t>
            </a:r>
            <a:r>
              <a:t>网络</a:t>
            </a:r>
          </a:p>
          <a:p>
            <a:pPr>
              <a:defRPr sz="2400"/>
            </a:pPr>
            <a:r>
              <a:t>如何更好的展示</a:t>
            </a:r>
            <a:r>
              <a:rPr>
                <a:solidFill>
                  <a:schemeClr val="accent2"/>
                </a:solidFill>
              </a:rPr>
              <a:t>部门结构图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6110" y="251929"/>
            <a:ext cx="3884855" cy="26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547" t="0" r="33484" b="0"/>
          <a:stretch>
            <a:fillRect/>
          </a:stretch>
        </p:blipFill>
        <p:spPr>
          <a:xfrm>
            <a:off x="9594037" y="339301"/>
            <a:ext cx="2296246" cy="244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4073" y="3362959"/>
            <a:ext cx="2736479" cy="2446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6270" y="3462813"/>
            <a:ext cx="2577696" cy="2621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网页访问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网页访问日志</a:t>
            </a:r>
          </a:p>
        </p:txBody>
      </p:sp>
      <p:sp>
        <p:nvSpPr>
          <p:cNvPr id="157" name="该日志记录了公司内部所有员工的网页访问记录"/>
          <p:cNvSpPr txBox="1"/>
          <p:nvPr>
            <p:ph type="body" idx="1"/>
          </p:nvPr>
        </p:nvSpPr>
        <p:spPr>
          <a:xfrm>
            <a:off x="838200" y="1673461"/>
            <a:ext cx="10515600" cy="4351341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该日志记录了公司内部所有员工的网页访问记录</a:t>
            </a:r>
          </a:p>
        </p:txBody>
      </p:sp>
      <p:graphicFrame>
        <p:nvGraphicFramePr>
          <p:cNvPr id="158" name="表格"/>
          <p:cNvGraphicFramePr/>
          <p:nvPr/>
        </p:nvGraphicFramePr>
        <p:xfrm>
          <a:off x="1168627" y="2435180"/>
          <a:ext cx="9854744" cy="35537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34746"/>
                <a:gridCol w="3385930"/>
                <a:gridCol w="3334067"/>
              </a:tblGrid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6"/>
                          </a:solidFill>
                        </a:rPr>
                        <a:t>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6"/>
                          </a:solidFill>
                        </a:rPr>
                        <a:t>日志生成时间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chemeClr val="accent6"/>
                          </a:solidFill>
                        </a:defRPr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源IP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【确定员工个人】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客户端IP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客户端应用端口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服务端IP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服务端应用端口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Host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请求的域名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HTTP报头的host字段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om 网页访问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网页访问日志</a:t>
            </a:r>
          </a:p>
        </p:txBody>
      </p:sp>
      <p:sp>
        <p:nvSpPr>
          <p:cNvPr id="161" name="得到员工工作模式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57734" indent="-157734" defTabSz="630936">
              <a:spcBef>
                <a:spcPts val="600"/>
              </a:spcBef>
              <a:defRPr sz="1900"/>
            </a:pPr>
            <a:r>
              <a:t>得到员工工作模式</a:t>
            </a:r>
          </a:p>
          <a:p>
            <a:pPr lvl="1" marL="473201" indent="-157734" defTabSz="630936">
              <a:spcBef>
                <a:spcPts val="600"/>
              </a:spcBef>
              <a:defRPr sz="1900"/>
            </a:pPr>
            <a:r>
              <a:t>对域名进行分类 =&gt; 正常工作模式</a:t>
            </a:r>
          </a:p>
          <a:p>
            <a:pPr lvl="2" marL="788669" indent="-157733" defTabSz="630936">
              <a:spcBef>
                <a:spcPts val="600"/>
              </a:spcBef>
              <a:defRPr sz="1900"/>
            </a:pPr>
            <a:r>
              <a:t>工作：域名中带有hightech，例如oa、git、email、lib…</a:t>
            </a:r>
          </a:p>
          <a:p>
            <a:pPr lvl="2" marL="788669" indent="-157733" defTabSz="630936">
              <a:spcBef>
                <a:spcPts val="600"/>
              </a:spcBef>
              <a:defRPr sz="1900"/>
            </a:pPr>
            <a:r>
              <a:t>工作：搜索引擎，baidu、google…</a:t>
            </a:r>
          </a:p>
          <a:p>
            <a:pPr lvl="2" marL="788669" indent="-157733" defTabSz="630936">
              <a:spcBef>
                <a:spcPts val="600"/>
              </a:spcBef>
              <a:defRPr sz="1900"/>
            </a:pPr>
            <a:r>
              <a:t>摸鱼：Taobao、novel、store、tudou、cntv、games…</a:t>
            </a:r>
          </a:p>
          <a:p>
            <a:pPr lvl="3" marL="1104138" indent="-157733" defTabSz="630936">
              <a:spcBef>
                <a:spcPts val="600"/>
              </a:spcBef>
              <a:defRPr sz="1900"/>
            </a:pPr>
            <a:r>
              <a:t>刚上班</a:t>
            </a:r>
          </a:p>
          <a:p>
            <a:pPr lvl="3" marL="1104138" indent="-157733" defTabSz="630936">
              <a:spcBef>
                <a:spcPts val="600"/>
              </a:spcBef>
              <a:defRPr sz="1900"/>
            </a:pPr>
            <a:r>
              <a:t>午休</a:t>
            </a:r>
          </a:p>
          <a:p>
            <a:pPr lvl="3" marL="1104138" indent="-157733" defTabSz="630936">
              <a:spcBef>
                <a:spcPts val="600"/>
              </a:spcBef>
              <a:defRPr sz="1900"/>
            </a:pPr>
            <a:r>
              <a:t>快下班时</a:t>
            </a:r>
          </a:p>
          <a:p>
            <a:pPr lvl="1" marL="473201" indent="-157734" defTabSz="630936">
              <a:spcBef>
                <a:spcPts val="600"/>
              </a:spcBef>
              <a:defRPr sz="1900"/>
            </a:pPr>
            <a:r>
              <a:t>域名频率 =&gt; 访问频率过低 =&gt; 异常</a:t>
            </a:r>
          </a:p>
          <a:p>
            <a:pPr lvl="1" marL="473201" indent="-157734" defTabSz="630936">
              <a:spcBef>
                <a:spcPts val="600"/>
              </a:spcBef>
              <a:defRPr sz="1900"/>
            </a:pPr>
            <a:r>
              <a:t>刷新频率 =&gt; 刷新频率过快 =&gt; 异常</a:t>
            </a:r>
          </a:p>
          <a:p>
            <a:pPr lvl="1" marL="473201" indent="-157734" defTabSz="630936">
              <a:spcBef>
                <a:spcPts val="600"/>
              </a:spcBef>
              <a:defRPr sz="19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om 网页访问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网页访问日志</a:t>
            </a:r>
          </a:p>
        </p:txBody>
      </p:sp>
      <p:sp>
        <p:nvSpPr>
          <p:cNvPr id="164" name="难点：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难点：</a:t>
            </a:r>
          </a:p>
          <a:p>
            <a:pPr lvl="1" marL="685800" indent="-228600"/>
            <a:r>
              <a:t>1. 域名分类如何更加精准</a:t>
            </a:r>
          </a:p>
          <a:p>
            <a:pPr lvl="1" marL="685800" indent="-228600"/>
            <a:r>
              <a:t>2. 展示时间-事件？？？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2768" y="72388"/>
            <a:ext cx="4467640" cy="3917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7590" y="4089406"/>
            <a:ext cx="3515625" cy="231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23" y="4204975"/>
            <a:ext cx="8470588" cy="2079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登录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登录日志</a:t>
            </a:r>
          </a:p>
        </p:txBody>
      </p:sp>
      <p:sp>
        <p:nvSpPr>
          <p:cNvPr id="170" name="员工登录服务器或数据库时生成的日志"/>
          <p:cNvSpPr txBox="1"/>
          <p:nvPr>
            <p:ph type="body" idx="1"/>
          </p:nvPr>
        </p:nvSpPr>
        <p:spPr>
          <a:xfrm>
            <a:off x="838200" y="1673461"/>
            <a:ext cx="10515600" cy="4351341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员工登录服务器或数据库时生成的日志</a:t>
            </a:r>
          </a:p>
        </p:txBody>
      </p:sp>
      <p:graphicFrame>
        <p:nvGraphicFramePr>
          <p:cNvPr id="171" name="表格"/>
          <p:cNvGraphicFramePr/>
          <p:nvPr/>
        </p:nvGraphicFramePr>
        <p:xfrm>
          <a:off x="1282893" y="2285881"/>
          <a:ext cx="9626213" cy="398899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46031"/>
                <a:gridCol w="4028068"/>
                <a:gridCol w="3452113"/>
              </a:tblGrid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日志生成时间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user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用户名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【root、各组使用的用户名】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登录使用的用户名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proto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应用的协议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【代表使用目的】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例如ssh、mysql、scp等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dip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目的IP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被登录IP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被登录端口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源IP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【确定员工个人】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登录发起IP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登录发起端口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state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登录结果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成功或者失败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om 登录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登录日志</a:t>
            </a:r>
          </a:p>
        </p:txBody>
      </p:sp>
      <p:sp>
        <p:nvSpPr>
          <p:cNvPr id="174" name="1. ip映射为工号 + user登录名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1. ip映射为工号 + user登录名 </a:t>
            </a:r>
          </a:p>
          <a:p>
            <a:pPr lvl="2" marL="1143000" indent="-228600"/>
            <a:r>
              <a:t>=&gt; 程序员分组</a:t>
            </a:r>
          </a:p>
          <a:p>
            <a:pPr lvl="2" marL="1143000" indent="-228600"/>
          </a:p>
          <a:p>
            <a:pPr/>
            <a:r>
              <a:t>2. proto + time </a:t>
            </a:r>
          </a:p>
          <a:p>
            <a:pPr lvl="2" marL="1143000" indent="-228600"/>
            <a:r>
              <a:t>=&gt; 程序员工作模式</a:t>
            </a:r>
          </a:p>
          <a:p>
            <a:pPr lvl="2" marL="1143000" indent="-228600"/>
          </a:p>
          <a:p>
            <a:pPr/>
            <a:r>
              <a:t>3. Proto + time + states </a:t>
            </a:r>
          </a:p>
          <a:p>
            <a:pPr lvl="2" marL="1143000" indent="-228600"/>
            <a:r>
              <a:t>=&gt; 威胁 or 正常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5907" y="1825625"/>
            <a:ext cx="5534758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CPLOG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TCPLOG日志</a:t>
            </a:r>
          </a:p>
        </p:txBody>
      </p:sp>
      <p:sp>
        <p:nvSpPr>
          <p:cNvPr id="178" name="记录公司内部网络活动产生的TCP连接，员工的登录行为、网页访问行行为、邮件发送或者接收行为等都会产生一条或者多条TCPLOG日志。"/>
          <p:cNvSpPr txBox="1"/>
          <p:nvPr>
            <p:ph type="body" idx="1"/>
          </p:nvPr>
        </p:nvSpPr>
        <p:spPr>
          <a:xfrm>
            <a:off x="838200" y="1416689"/>
            <a:ext cx="10515600" cy="4351338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记录公司内部网络活动产生的TCP连接，员工的登录行为、网页访问行行为、邮件发送或者接收行为等都会产生一条或者多条TCPLOG日志。</a:t>
            </a:r>
          </a:p>
        </p:txBody>
      </p:sp>
      <p:graphicFrame>
        <p:nvGraphicFramePr>
          <p:cNvPr id="179" name="表格"/>
          <p:cNvGraphicFramePr/>
          <p:nvPr/>
        </p:nvGraphicFramePr>
        <p:xfrm>
          <a:off x="1169785" y="2431744"/>
          <a:ext cx="9852427" cy="41918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73448"/>
                <a:gridCol w="2296766"/>
                <a:gridCol w="4782212"/>
              </a:tblGrid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stime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TCP数据流开始时间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TCP流的开始时间，即收到该流的第一个SYN包的时间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dtime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TCP数据流结束的时间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TCP流的结束时间，即收到该流的最后一个包的时间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proto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协议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IP包头中的协议字段值，ssh, ftp, smtp, mysql…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dip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目的IP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000">
                          <a:solidFill>
                            <a:schemeClr val="accent2"/>
                          </a:solidFill>
                        </a:defRPr>
                      </a:pPr>
                      <a:r>
                        <a:t>TCP 数据流的服务端IP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【服务器IP地址、员工PC的IP地址、外部IP】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 数据流的服务端应用端口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00">
                          <a:solidFill>
                            <a:schemeClr val="accent2"/>
                          </a:solidFill>
                        </a:rPr>
                        <a:t>源IP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000">
                          <a:solidFill>
                            <a:schemeClr val="accent2"/>
                          </a:solidFill>
                        </a:defRPr>
                      </a:pPr>
                      <a:r>
                        <a:t>TCP 数据流的客户端发起IP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【服务器IP地址】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TCP 数据流的客户端应用端口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uplink_length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上行字节数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从TCP流的建立到该流的结束，从客户端发往服务器端的应用层数据的字节总数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downlink_length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下行字节数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00">
                          <a:solidFill>
                            <a:srgbClr val="00000A"/>
                          </a:solidFill>
                        </a:rPr>
                        <a:t>从TCP流的建立到该流的结束，从服务器端发往客户端的应用层数据的字节总数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om TCPLOG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TCPLOG日志</a:t>
            </a:r>
          </a:p>
        </p:txBody>
      </p:sp>
      <p:sp>
        <p:nvSpPr>
          <p:cNvPr id="182" name="1. 对proto分类，smtp、ssh、mysql、ftp……"/>
          <p:cNvSpPr txBox="1"/>
          <p:nvPr>
            <p:ph type="body" idx="1"/>
          </p:nvPr>
        </p:nvSpPr>
        <p:spPr>
          <a:xfrm>
            <a:off x="62484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1. 对proto分类，smtp、ssh、mysql、ftp…</a:t>
            </a:r>
          </a:p>
          <a:p>
            <a:pPr lvl="1" marL="685800" indent="-228600">
              <a:defRPr b="1" sz="1800">
                <a:solidFill>
                  <a:schemeClr val="accent2"/>
                </a:solidFill>
              </a:defRPr>
            </a:pPr>
            <a:r>
              <a:t>注意！能够泄露消息的proto！</a:t>
            </a:r>
          </a:p>
          <a:p>
            <a:pPr>
              <a:defRPr sz="1800"/>
            </a:pPr>
            <a:r>
              <a:t>2. 对每个类别抽取多个特征，两两绘制散点图，找出异常点</a:t>
            </a:r>
          </a:p>
          <a:p>
            <a:pPr lvl="1" marL="685800" indent="-228600">
              <a:defRPr sz="1800"/>
            </a:pPr>
            <a:r>
              <a:t>Tcp连接时长 - Tcp开始时间</a:t>
            </a:r>
          </a:p>
          <a:p>
            <a:pPr lvl="1" marL="685800" indent="-228600">
              <a:defRPr sz="1800"/>
            </a:pPr>
            <a:r>
              <a:t>Tcp连接时长 - 上行字节数</a:t>
            </a:r>
          </a:p>
          <a:p>
            <a:pPr lvl="1" marL="685800" indent="-228600">
              <a:defRPr sz="1800"/>
            </a:pPr>
            <a:r>
              <a:t>Tcp连接时长 - 下行字节数</a:t>
            </a:r>
          </a:p>
          <a:p>
            <a:pPr lvl="1" marL="685800" indent="-228600">
              <a:defRPr sz="1800"/>
            </a:pPr>
            <a:r>
              <a:t>Tcp开始时间 - 上行字节数</a:t>
            </a:r>
          </a:p>
          <a:p>
            <a:pPr lvl="1" marL="685800" indent="-228600">
              <a:defRPr sz="1800"/>
            </a:pPr>
            <a:r>
              <a:t>Tcp开始时间 - 下行字节数</a:t>
            </a:r>
          </a:p>
          <a:p>
            <a:pPr lvl="1" marL="685800" indent="-228600">
              <a:defRPr sz="1800"/>
            </a:pPr>
            <a:r>
              <a:t>…</a:t>
            </a:r>
          </a:p>
          <a:p>
            <a:pPr lvl="1" marL="685800" indent="-228600">
              <a:defRPr b="1" sz="1800">
                <a:solidFill>
                  <a:schemeClr val="accent6"/>
                </a:solidFill>
              </a:defRPr>
            </a:pPr>
            <a:r>
              <a:t>多试些特征、总会有离群点出现的！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969" y="1804915"/>
            <a:ext cx="4597307" cy="374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成组"/>
          <p:cNvGrpSpPr/>
          <p:nvPr/>
        </p:nvGrpSpPr>
        <p:grpSpPr>
          <a:xfrm>
            <a:off x="702169" y="1141332"/>
            <a:ext cx="11163441" cy="5219224"/>
            <a:chOff x="-1" y="-1"/>
            <a:chExt cx="11163440" cy="5219223"/>
          </a:xfrm>
        </p:grpSpPr>
        <p:grpSp>
          <p:nvGrpSpPr>
            <p:cNvPr id="211" name="成组"/>
            <p:cNvGrpSpPr/>
            <p:nvPr/>
          </p:nvGrpSpPr>
          <p:grpSpPr>
            <a:xfrm>
              <a:off x="-2" y="-2"/>
              <a:ext cx="11163441" cy="5219225"/>
              <a:chOff x="0" y="0"/>
              <a:chExt cx="11163440" cy="5219223"/>
            </a:xfrm>
          </p:grpSpPr>
          <p:grpSp>
            <p:nvGrpSpPr>
              <p:cNvPr id="202" name="成组"/>
              <p:cNvGrpSpPr/>
              <p:nvPr/>
            </p:nvGrpSpPr>
            <p:grpSpPr>
              <a:xfrm>
                <a:off x="-1" y="0"/>
                <a:ext cx="11163441" cy="5219224"/>
                <a:chOff x="0" y="0"/>
                <a:chExt cx="11163440" cy="5219223"/>
              </a:xfrm>
            </p:grpSpPr>
            <p:sp>
              <p:nvSpPr>
                <p:cNvPr id="185" name="打卡日志"/>
                <p:cNvSpPr txBox="1"/>
                <p:nvPr/>
              </p:nvSpPr>
              <p:spPr>
                <a:xfrm>
                  <a:off x="1150759" y="494347"/>
                  <a:ext cx="1323339" cy="5105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b="1" sz="24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打卡日志</a:t>
                  </a:r>
                </a:p>
              </p:txBody>
            </p:sp>
            <p:sp>
              <p:nvSpPr>
                <p:cNvPr id="186" name="邮件日志"/>
                <p:cNvSpPr txBox="1"/>
                <p:nvPr/>
              </p:nvSpPr>
              <p:spPr>
                <a:xfrm>
                  <a:off x="4427359" y="494347"/>
                  <a:ext cx="1323339" cy="5105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b="1" sz="24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邮件日志</a:t>
                  </a:r>
                </a:p>
              </p:txBody>
            </p:sp>
            <p:sp>
              <p:nvSpPr>
                <p:cNvPr id="187" name="网页访问日志"/>
                <p:cNvSpPr txBox="1"/>
                <p:nvPr/>
              </p:nvSpPr>
              <p:spPr>
                <a:xfrm>
                  <a:off x="7703962" y="494347"/>
                  <a:ext cx="1932939" cy="5105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b="1" sz="24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网页访问日志</a:t>
                  </a:r>
                </a:p>
              </p:txBody>
            </p:sp>
            <p:sp>
              <p:nvSpPr>
                <p:cNvPr id="188" name="（服务器）登录日志"/>
                <p:cNvSpPr txBox="1"/>
                <p:nvPr/>
              </p:nvSpPr>
              <p:spPr>
                <a:xfrm>
                  <a:off x="1988959" y="3151188"/>
                  <a:ext cx="2847339" cy="5105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b="1" sz="24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（服务器）登录日志</a:t>
                  </a:r>
                </a:p>
              </p:txBody>
            </p:sp>
            <p:sp>
              <p:nvSpPr>
                <p:cNvPr id="189" name="TCP日志"/>
                <p:cNvSpPr txBox="1"/>
                <p:nvPr/>
              </p:nvSpPr>
              <p:spPr>
                <a:xfrm>
                  <a:off x="6220601" y="3151188"/>
                  <a:ext cx="1265594" cy="5105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b="1" sz="24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TCP日志</a:t>
                  </a:r>
                </a:p>
              </p:txBody>
            </p:sp>
            <p:sp>
              <p:nvSpPr>
                <p:cNvPr id="190" name="矩形"/>
                <p:cNvSpPr/>
                <p:nvPr/>
              </p:nvSpPr>
              <p:spPr>
                <a:xfrm>
                  <a:off x="817880" y="2631440"/>
                  <a:ext cx="9151903" cy="1659417"/>
                </a:xfrm>
                <a:prstGeom prst="rect">
                  <a:avLst/>
                </a:prstGeom>
                <a:noFill/>
                <a:ln w="38100" cap="flat">
                  <a:solidFill>
                    <a:srgbClr val="FF26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1" name="矩形"/>
                <p:cNvSpPr/>
                <p:nvPr/>
              </p:nvSpPr>
              <p:spPr>
                <a:xfrm>
                  <a:off x="-1" y="0"/>
                  <a:ext cx="10787664" cy="4016815"/>
                </a:xfrm>
                <a:prstGeom prst="rect">
                  <a:avLst/>
                </a:prstGeom>
                <a:noFill/>
                <a:ln w="381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2" name="圆角矩形"/>
                <p:cNvSpPr/>
                <p:nvPr/>
              </p:nvSpPr>
              <p:spPr>
                <a:xfrm>
                  <a:off x="1070749" y="435094"/>
                  <a:ext cx="1483363" cy="629049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3" name="圆角矩形"/>
                <p:cNvSpPr/>
                <p:nvPr/>
              </p:nvSpPr>
              <p:spPr>
                <a:xfrm>
                  <a:off x="4347349" y="435094"/>
                  <a:ext cx="1483364" cy="629049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4" name="圆角矩形"/>
                <p:cNvSpPr/>
                <p:nvPr/>
              </p:nvSpPr>
              <p:spPr>
                <a:xfrm>
                  <a:off x="7710312" y="435094"/>
                  <a:ext cx="1920242" cy="629049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5" name="圆角矩形"/>
                <p:cNvSpPr/>
                <p:nvPr/>
              </p:nvSpPr>
              <p:spPr>
                <a:xfrm>
                  <a:off x="2127389" y="3091935"/>
                  <a:ext cx="2740902" cy="629050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6" name="圆角矩形"/>
                <p:cNvSpPr/>
                <p:nvPr/>
              </p:nvSpPr>
              <p:spPr>
                <a:xfrm>
                  <a:off x="6111718" y="3091935"/>
                  <a:ext cx="1483363" cy="629050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pPr>
                </a:p>
              </p:txBody>
            </p:sp>
            <p:sp>
              <p:nvSpPr>
                <p:cNvPr id="197" name="线条"/>
                <p:cNvSpPr/>
                <p:nvPr/>
              </p:nvSpPr>
              <p:spPr>
                <a:xfrm>
                  <a:off x="4897836" y="3406458"/>
                  <a:ext cx="1184337" cy="2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8" name="线条"/>
                <p:cNvSpPr/>
                <p:nvPr/>
              </p:nvSpPr>
              <p:spPr>
                <a:xfrm>
                  <a:off x="5065476" y="1105217"/>
                  <a:ext cx="1803808" cy="1976401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9" name="线条"/>
                <p:cNvSpPr/>
                <p:nvPr/>
              </p:nvSpPr>
              <p:spPr>
                <a:xfrm flipH="1">
                  <a:off x="6909710" y="1020207"/>
                  <a:ext cx="1767649" cy="2146422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0" name="线条"/>
                <p:cNvSpPr/>
                <p:nvPr/>
              </p:nvSpPr>
              <p:spPr>
                <a:xfrm>
                  <a:off x="9273834" y="5014755"/>
                  <a:ext cx="766176" cy="2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1" name="直接关联"/>
                <p:cNvSpPr txBox="1"/>
                <p:nvPr/>
              </p:nvSpPr>
              <p:spPr>
                <a:xfrm>
                  <a:off x="10144902" y="4810285"/>
                  <a:ext cx="1018539" cy="4089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pPr/>
                  <a:r>
                    <a:t>直接关联</a:t>
                  </a:r>
                </a:p>
              </p:txBody>
            </p:sp>
          </p:grpSp>
          <p:sp>
            <p:nvSpPr>
              <p:cNvPr id="203" name="线条"/>
              <p:cNvSpPr/>
              <p:nvPr/>
            </p:nvSpPr>
            <p:spPr>
              <a:xfrm flipH="1" flipV="1">
                <a:off x="1962804" y="1112481"/>
                <a:ext cx="1445659" cy="1900993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4" name="线条"/>
              <p:cNvSpPr/>
              <p:nvPr/>
            </p:nvSpPr>
            <p:spPr>
              <a:xfrm flipH="1" flipV="1">
                <a:off x="2486045" y="772120"/>
                <a:ext cx="1814282" cy="2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5" name="线条"/>
              <p:cNvSpPr/>
              <p:nvPr/>
            </p:nvSpPr>
            <p:spPr>
              <a:xfrm flipH="1" flipV="1">
                <a:off x="5782965" y="772120"/>
                <a:ext cx="1814283" cy="2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6" name="线条"/>
              <p:cNvSpPr/>
              <p:nvPr/>
            </p:nvSpPr>
            <p:spPr>
              <a:xfrm flipH="1">
                <a:off x="3478352" y="1155394"/>
                <a:ext cx="1452213" cy="1815165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7" name="线条"/>
              <p:cNvSpPr/>
              <p:nvPr/>
            </p:nvSpPr>
            <p:spPr>
              <a:xfrm>
                <a:off x="4999836" y="1243897"/>
                <a:ext cx="1669045" cy="180307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8" name="线条"/>
              <p:cNvSpPr/>
              <p:nvPr/>
            </p:nvSpPr>
            <p:spPr>
              <a:xfrm flipH="1">
                <a:off x="7262922" y="1055937"/>
                <a:ext cx="1623117" cy="2014079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9" name="线条"/>
              <p:cNvSpPr/>
              <p:nvPr/>
            </p:nvSpPr>
            <p:spPr>
              <a:xfrm flipH="1">
                <a:off x="4878725" y="3518744"/>
                <a:ext cx="1253731" cy="2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0" name="线条"/>
              <p:cNvSpPr/>
              <p:nvPr/>
            </p:nvSpPr>
            <p:spPr>
              <a:xfrm flipH="1">
                <a:off x="9278006" y="4770081"/>
                <a:ext cx="730734" cy="2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12" name="隐含关联"/>
            <p:cNvSpPr txBox="1"/>
            <p:nvPr/>
          </p:nvSpPr>
          <p:spPr>
            <a:xfrm>
              <a:off x="10137278" y="4506357"/>
              <a:ext cx="10185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隐含关联</a:t>
              </a:r>
            </a:p>
          </p:txBody>
        </p:sp>
      </p:grpSp>
      <p:sp>
        <p:nvSpPr>
          <p:cNvPr id="214" name="机密！"/>
          <p:cNvSpPr txBox="1"/>
          <p:nvPr/>
        </p:nvSpPr>
        <p:spPr>
          <a:xfrm>
            <a:off x="9940290" y="3996690"/>
            <a:ext cx="789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26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机密！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背景介绍 </a:t>
            </a:r>
          </a:p>
        </p:txBody>
      </p:sp>
      <p:sp>
        <p:nvSpPr>
          <p:cNvPr id="116" name="内容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10311" indent="-210311" defTabSz="841247">
              <a:lnSpc>
                <a:spcPct val="135000"/>
              </a:lnSpc>
              <a:spcBef>
                <a:spcPts val="9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HighTech是一家</a:t>
            </a:r>
            <a:r>
              <a:rPr b="1">
                <a:solidFill>
                  <a:srgbClr val="942192"/>
                </a:solidFill>
              </a:rPr>
              <a:t>互联网高科技</a:t>
            </a:r>
            <a:r>
              <a:t>公司，</a:t>
            </a:r>
            <a:r>
              <a:rPr b="1">
                <a:solidFill>
                  <a:srgbClr val="942192"/>
                </a:solidFill>
              </a:rPr>
              <a:t>有几百名员工</a:t>
            </a:r>
            <a:r>
              <a:t>，分属</a:t>
            </a:r>
            <a:r>
              <a:rPr b="1">
                <a:solidFill>
                  <a:srgbClr val="942192"/>
                </a:solidFill>
              </a:rPr>
              <a:t>财务、人力资源和研发</a:t>
            </a:r>
            <a:r>
              <a:t>三个部门。</a:t>
            </a:r>
            <a:r>
              <a:rPr b="1">
                <a:solidFill>
                  <a:srgbClr val="942192"/>
                </a:solidFill>
              </a:rPr>
              <a:t>公司正在全力研发一款重量级新产品</a:t>
            </a:r>
            <a:r>
              <a:t>，近期该产品临近发布，公司对内部发生的一切异常现象都非常敏感。为了维护公司的核心利益，</a:t>
            </a:r>
            <a:r>
              <a:rPr b="1">
                <a:solidFill>
                  <a:srgbClr val="942192"/>
                </a:solidFill>
              </a:rPr>
              <a:t>确保新产品顺利发布</a:t>
            </a:r>
            <a:r>
              <a:t>，公司高层决定临时</a:t>
            </a:r>
            <a:r>
              <a:rPr b="1">
                <a:solidFill>
                  <a:srgbClr val="942192"/>
                </a:solidFill>
              </a:rPr>
              <a:t>成立内部威胁情报分析小组</a:t>
            </a:r>
            <a:r>
              <a:t>，该小组将根据公司内部采集到的数据，分析并处置可能存在的各种安全威胁。在分析威胁情报过程中，数据的复杂性需要计算智能处理，但发现和处置安全威胁需要人的经验、认知和判断，可视分析技术能将计算智能与人类智慧紧密结合，是威胁情报人员高效分析和理解威胁情报数据的利器。假设您是威胁情报分析小组的成员，</a:t>
            </a:r>
            <a:r>
              <a:rPr b="1">
                <a:solidFill>
                  <a:srgbClr val="942192"/>
                </a:solidFill>
              </a:rPr>
              <a:t>请您设计并实现一套可视分析解决方案，帮助该公司及时准确地找出可能存在的内部威胁情报</a:t>
            </a:r>
            <a:r>
              <a:t>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讨论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讨论</a:t>
            </a:r>
          </a:p>
        </p:txBody>
      </p:sp>
      <p:sp>
        <p:nvSpPr>
          <p:cNvPr id="217" name="1. 分析公司内部员工所属部门及各部门的人员组织结构，给出公司员工的组织结构图（建议参赛者回答此题文字不多于500字，图片不多于5张）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  <a:r>
              <a:t>1. 分析</a:t>
            </a:r>
            <a:r>
              <a:rPr>
                <a:solidFill>
                  <a:schemeClr val="accent2"/>
                </a:solidFill>
              </a:rPr>
              <a:t>公司内部员工所属部门</a:t>
            </a:r>
            <a:r>
              <a:t>及</a:t>
            </a:r>
            <a:r>
              <a:rPr>
                <a:solidFill>
                  <a:schemeClr val="accent2"/>
                </a:solidFill>
              </a:rPr>
              <a:t>各部门的人员组织结构</a:t>
            </a:r>
            <a:r>
              <a:t>，给出</a:t>
            </a:r>
            <a:r>
              <a:rPr>
                <a:solidFill>
                  <a:srgbClr val="FF2600"/>
                </a:solidFill>
              </a:rPr>
              <a:t>公司员工的组织结构图</a:t>
            </a:r>
            <a:r>
              <a:rPr>
                <a:solidFill>
                  <a:srgbClr val="00000A"/>
                </a:solidFill>
              </a:rPr>
              <a:t>（建议参赛者回答此题文字不多于500字，图片不多于5张）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2. </a:t>
            </a:r>
            <a:r>
              <a:rPr>
                <a:solidFill>
                  <a:srgbClr val="000000"/>
                </a:solidFill>
              </a:rPr>
              <a:t>分析该公司员工的</a:t>
            </a:r>
            <a:r>
              <a:rPr>
                <a:solidFill>
                  <a:schemeClr val="accent2"/>
                </a:solidFill>
              </a:rPr>
              <a:t>日常工作行为</a:t>
            </a:r>
            <a:r>
              <a:rPr>
                <a:solidFill>
                  <a:srgbClr val="000000"/>
                </a:solidFill>
              </a:rPr>
              <a:t>，</a:t>
            </a:r>
            <a:r>
              <a:rPr>
                <a:solidFill>
                  <a:schemeClr val="accent2"/>
                </a:solidFill>
              </a:rPr>
              <a:t>按部门总结和展示</a:t>
            </a:r>
            <a:r>
              <a:rPr>
                <a:solidFill>
                  <a:srgbClr val="000000"/>
                </a:solidFill>
              </a:rPr>
              <a:t>员工的正常工作模式</a:t>
            </a:r>
            <a:r>
              <a:t>（建议参赛者回答此题文字不多于1000字，图片不多于8张）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找出至少5个</a:t>
            </a:r>
            <a:r>
              <a:rPr>
                <a:solidFill>
                  <a:schemeClr val="accent2"/>
                </a:solidFill>
              </a:rPr>
              <a:t>异常事件</a:t>
            </a:r>
            <a:r>
              <a:rPr>
                <a:solidFill>
                  <a:srgbClr val="000000"/>
                </a:solidFill>
              </a:rPr>
              <a:t>，并分析这些事件之间</a:t>
            </a:r>
            <a:r>
              <a:rPr>
                <a:solidFill>
                  <a:schemeClr val="accent2"/>
                </a:solidFill>
              </a:rPr>
              <a:t>可能存在的关联</a:t>
            </a:r>
            <a:r>
              <a:rPr>
                <a:solidFill>
                  <a:srgbClr val="000000"/>
                </a:solidFill>
              </a:rPr>
              <a:t>，总结你认为有价值的威胁情报，并简要说明你是如何利用可视分析方法找到这些威胁情报的</a:t>
            </a:r>
            <a:r>
              <a:t>（建议参赛者回答此题文字不多于1500字，图片不多于10张）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标题 1"/>
          <p:cNvSpPr txBox="1"/>
          <p:nvPr>
            <p:ph type="title"/>
          </p:nvPr>
        </p:nvSpPr>
        <p:spPr>
          <a:xfrm>
            <a:off x="910120" y="2645987"/>
            <a:ext cx="10515601" cy="1325564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进展汇报 </a:t>
            </a:r>
            <a:r>
              <a:t>20180420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回顾</a:t>
            </a:r>
          </a:p>
        </p:txBody>
      </p:sp>
      <p:sp>
        <p:nvSpPr>
          <p:cNvPr id="22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Question</a:t>
            </a:r>
            <a:r>
              <a:t> </a:t>
            </a:r>
            <a:r>
              <a:t>1. </a:t>
            </a:r>
            <a:r>
              <a:t>分析</a:t>
            </a:r>
            <a:r>
              <a:rPr>
                <a:solidFill>
                  <a:schemeClr val="accent2"/>
                </a:solidFill>
              </a:rPr>
              <a:t>公司内部员工所属部门</a:t>
            </a:r>
            <a:r>
              <a:t>及</a:t>
            </a:r>
            <a:r>
              <a:rPr>
                <a:solidFill>
                  <a:schemeClr val="accent2"/>
                </a:solidFill>
              </a:rPr>
              <a:t>各部门的人员组织结构</a:t>
            </a:r>
            <a:r>
              <a:t>，给出</a:t>
            </a:r>
            <a:r>
              <a:rPr>
                <a:solidFill>
                  <a:srgbClr val="FF2600"/>
                </a:solidFill>
              </a:rPr>
              <a:t>公司员工的组织结构图</a:t>
            </a:r>
            <a:r>
              <a:rPr>
                <a:solidFill>
                  <a:srgbClr val="00000A"/>
                </a:solidFill>
              </a:rPr>
              <a:t>（建议参赛者回答此题文字不多于</a:t>
            </a:r>
            <a:r>
              <a:rPr>
                <a:solidFill>
                  <a:srgbClr val="00000A"/>
                </a:solidFill>
              </a:rPr>
              <a:t>500</a:t>
            </a:r>
            <a:r>
              <a:rPr>
                <a:solidFill>
                  <a:srgbClr val="00000A"/>
                </a:solidFill>
              </a:rPr>
              <a:t>字，图片不多于</a:t>
            </a:r>
            <a:r>
              <a:rPr>
                <a:solidFill>
                  <a:srgbClr val="00000A"/>
                </a:solidFill>
              </a:rPr>
              <a:t>5</a:t>
            </a:r>
            <a:r>
              <a:rPr>
                <a:solidFill>
                  <a:srgbClr val="00000A"/>
                </a:solidFill>
              </a:rPr>
              <a:t>张）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邮件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邮件日志</a:t>
            </a:r>
          </a:p>
        </p:txBody>
      </p:sp>
      <p:sp>
        <p:nvSpPr>
          <p:cNvPr id="225" name="邮件日志记录了经过公司邮件服务器的收发邮件信息"/>
          <p:cNvSpPr txBox="1"/>
          <p:nvPr>
            <p:ph type="body" idx="1"/>
          </p:nvPr>
        </p:nvSpPr>
        <p:spPr>
          <a:xfrm>
            <a:off x="838200" y="1673461"/>
            <a:ext cx="10515600" cy="4351341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邮件日志记录了经过公司邮件服务器的收发邮件信息</a:t>
            </a:r>
          </a:p>
        </p:txBody>
      </p:sp>
      <p:graphicFrame>
        <p:nvGraphicFramePr>
          <p:cNvPr id="226" name="表格"/>
          <p:cNvGraphicFramePr/>
          <p:nvPr/>
        </p:nvGraphicFramePr>
        <p:xfrm>
          <a:off x="1117035" y="2418458"/>
          <a:ext cx="9957928" cy="386834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19582"/>
                <a:gridCol w="3969972"/>
                <a:gridCol w="4168373"/>
              </a:tblGrid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邮件发送/接收时间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邮件包头中的邮件发送/接收时间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proto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应用协议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SMTP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源IP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IP报头源IP地址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TCP报头源应用端口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IP报头目的IP地址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TCP报头目的应用端口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from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邮件发送人  </a:t>
                      </a:r>
                      <a:r>
                        <a:rPr sz="1400"/>
                        <a:t>1000(工号)@hightech.com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67370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邮件接收人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来自于邮件头相应字段，出现多个接收人时用分号隔开。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subject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主题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来自于邮件头相应字段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7" name="线条"/>
          <p:cNvSpPr/>
          <p:nvPr/>
        </p:nvSpPr>
        <p:spPr>
          <a:xfrm>
            <a:off x="3452445" y="3694596"/>
            <a:ext cx="1172432" cy="117243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om &amp; 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&amp; To</a:t>
            </a:r>
          </a:p>
        </p:txBody>
      </p:sp>
      <p:sp>
        <p:nvSpPr>
          <p:cNvPr id="230" name="1. 发件人与收件人均为 xxx@hightech.co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03454" indent="-203454" defTabSz="813816">
              <a:spcBef>
                <a:spcPts val="800"/>
              </a:spcBef>
              <a:defRPr b="1" sz="1600"/>
            </a:pPr>
            <a:r>
              <a:t>1. 发件人与收件人均为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xxx@hightech.com</a:t>
            </a: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邮件主题内容 ==&gt; 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监控、安全、需求、网络…  ==&gt; 研发部门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税务、成本、财务、报销… ==&gt; 财务部门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录用、福利、照片… ==&gt; 人力资源部门</a:t>
            </a:r>
          </a:p>
          <a:p>
            <a:pPr lvl="1" marL="610361" indent="-203454" defTabSz="813816">
              <a:spcBef>
                <a:spcPts val="800"/>
              </a:spcBef>
              <a:defRPr sz="1600"/>
            </a:pP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收发件人  ==&gt; 部门组织结构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邮件群发  ==&gt; 部门组织结构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监控报警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公司福利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…</a:t>
            </a:r>
          </a:p>
        </p:txBody>
      </p:sp>
      <p:graphicFrame>
        <p:nvGraphicFramePr>
          <p:cNvPr id="231" name="表格"/>
          <p:cNvGraphicFramePr/>
          <p:nvPr/>
        </p:nvGraphicFramePr>
        <p:xfrm>
          <a:off x="6767786" y="1825625"/>
          <a:ext cx="4662105" cy="43513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65526"/>
                <a:gridCol w="1165526"/>
                <a:gridCol w="1165526"/>
                <a:gridCol w="1165526"/>
              </a:tblGrid>
              <a:tr h="1087834">
                <a:tc>
                  <a:txBody>
                    <a:bodyPr/>
                    <a:lstStyle/>
                    <a:p>
                      <a:pPr algn="ctr">
                        <a:defRPr b="1"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工作报告</a:t>
                      </a:r>
                    </a:p>
                    <a:p>
                      <a:pPr algn="ctr">
                        <a:defRPr sz="1400"/>
                      </a:pPr>
                      <a:r>
                        <a:t>监控报警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面试</a:t>
                      </a:r>
                    </a:p>
                    <a:p>
                      <a:pPr algn="ctr">
                        <a:defRPr sz="1400"/>
                      </a:pPr>
                      <a:r>
                        <a:t>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工作汇报</a:t>
                      </a:r>
                    </a:p>
                    <a:p>
                      <a:pPr algn="ctr">
                        <a:defRPr sz="1400"/>
                      </a:pPr>
                      <a:r>
                        <a:t>财务报表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工作材料</a:t>
                      </a:r>
                    </a:p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团建福利</a:t>
                      </a:r>
                    </a:p>
                    <a:p>
                      <a:pPr algn="ctr">
                        <a:defRPr sz="1400"/>
                      </a:pPr>
                      <a:r>
                        <a:t>面试招聘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团建福利</a:t>
                      </a:r>
                    </a:p>
                    <a:p>
                      <a:pPr algn="ctr">
                        <a:defRPr sz="1400"/>
                      </a:pPr>
                      <a:r>
                        <a:t>面试招聘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工作汇报</a:t>
                      </a:r>
                    </a:p>
                    <a:p>
                      <a:pPr algn="ctr">
                        <a:defRPr sz="1400"/>
                      </a:pPr>
                      <a:r>
                        <a:t>工作材料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142" y="1043938"/>
            <a:ext cx="7632199" cy="477012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sp>
        <p:nvSpPr>
          <p:cNvPr id="235" name="处理数据：将30天数据存入数据库…"/>
          <p:cNvSpPr txBox="1"/>
          <p:nvPr/>
        </p:nvSpPr>
        <p:spPr>
          <a:xfrm>
            <a:off x="174316" y="1565409"/>
            <a:ext cx="3862956" cy="179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lnSpc>
                <a:spcPct val="150000"/>
              </a:lnSpc>
              <a:buSzPct val="100000"/>
              <a:buAutoNum type="arabicPeriod" startAt="1"/>
            </a:pPr>
            <a:r>
              <a:t>处理数据：将30天数据存入数据库</a:t>
            </a:r>
          </a:p>
          <a:p>
            <a:pPr lvl="1" marL="748631" indent="-240631">
              <a:lnSpc>
                <a:spcPct val="150000"/>
              </a:lnSpc>
              <a:buSzPct val="100000"/>
              <a:buAutoNum type="arabicPeriod" startAt="1"/>
            </a:pPr>
            <a:r>
              <a:t>字符转码</a:t>
            </a:r>
          </a:p>
          <a:p>
            <a:pPr lvl="1" marL="748631" indent="-240631">
              <a:lnSpc>
                <a:spcPct val="150000"/>
              </a:lnSpc>
              <a:buSzPct val="100000"/>
              <a:buAutoNum type="arabicPeriod" startAt="1"/>
            </a:pPr>
            <a:r>
              <a:t>无法解析的字符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sp>
        <p:nvSpPr>
          <p:cNvPr id="238" name="2. 基本的数据统计…"/>
          <p:cNvSpPr txBox="1"/>
          <p:nvPr/>
        </p:nvSpPr>
        <p:spPr>
          <a:xfrm>
            <a:off x="399101" y="1233584"/>
            <a:ext cx="2212773" cy="2637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</a:pPr>
            <a:r>
              <a:t>2. 基本的数据统计</a:t>
            </a:r>
          </a:p>
          <a:p>
            <a:pPr lvl="1" indent="228600">
              <a:lnSpc>
                <a:spcPct val="150000"/>
              </a:lnSpc>
            </a:pPr>
            <a:r>
              <a:t>1） 共299个员工</a:t>
            </a:r>
          </a:p>
          <a:p>
            <a:pPr lvl="1" indent="228600">
              <a:lnSpc>
                <a:spcPct val="150000"/>
              </a:lnSpc>
            </a:pPr>
            <a:r>
              <a:t>2） 14个公共账户</a:t>
            </a:r>
          </a:p>
          <a:p>
            <a:pPr lvl="1" indent="228600">
              <a:lnSpc>
                <a:spcPct val="150000"/>
              </a:lnSpc>
            </a:pPr>
          </a:p>
          <a:p>
            <a:pPr>
              <a:lnSpc>
                <a:spcPct val="150000"/>
              </a:lnSpc>
            </a:pPr>
          </a:p>
        </p:txBody>
      </p:sp>
      <p:graphicFrame>
        <p:nvGraphicFramePr>
          <p:cNvPr id="239" name="表格"/>
          <p:cNvGraphicFramePr/>
          <p:nvPr/>
        </p:nvGraphicFramePr>
        <p:xfrm>
          <a:off x="3721571" y="282297"/>
          <a:ext cx="8027752" cy="62586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91890"/>
                <a:gridCol w="2843837"/>
                <a:gridCol w="3682497"/>
              </a:tblGrid>
              <a:tr h="388620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特殊邮箱名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邮件主题示例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备注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028103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work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[ALARM:508]HOST_5XX1149cff
f5b8902d48927a...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ALERT:XXX
RECOVER:XXX
研发组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389145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ti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互联网资产监控报警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u="sng">
                          <a:solidFill>
                            <a:srgbClr val="0079CD"/>
                          </a:solidFill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ti@hightech.net</a:t>
                      </a:r>
                      <a:r>
                        <a:t> 只发给员工1060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414125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smail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安全邮件崩溃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u="sng">
                          <a:solidFill>
                            <a:srgbClr val="0079CD"/>
                          </a:solidFill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3" invalidUrl="" action="" tgtFrame="" tooltip="" history="1" highlightClick="0" endSnd="0"/>
                        </a:rPr>
                        <a:t>1060@hightech.com;1098@hightech.com</a:t>
                      </a:r>
                      <a:r>
                        <a:rPr u="none">
                          <a:solidFill>
                            <a:srgbClr val="000000"/>
                          </a:solidFill>
                        </a:rPr>
                        <a:t>;</a:t>
                      </a:r>
                      <a:endParaRPr u="none">
                        <a:solidFill>
                          <a:srgbClr val="000000"/>
                        </a:solidFill>
                      </a:endParaRPr>
                    </a:p>
                    <a:p>
                      <a:pPr marR="457200" algn="l" defTabSz="266700">
                        <a:lnSpc>
                          <a:spcPct val="150000"/>
                        </a:lnSpc>
                        <a:defRPr u="sng">
                          <a:solidFill>
                            <a:srgbClr val="0079CD"/>
                          </a:solidFill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1100@hightech.com;1154@hightech.com</a:t>
                      </a:r>
                      <a:r>
                        <a:rPr u="none">
                          <a:solidFill>
                            <a:srgbClr val="000000"/>
                          </a:solidFill>
                        </a:rPr>
                        <a:t>;</a:t>
                      </a:r>
                      <a:endParaRPr u="none">
                        <a:solidFill>
                          <a:srgbClr val="000000"/>
                        </a:solidFill>
                      </a:endParaRPr>
                    </a:p>
                    <a:p>
                      <a:pPr marR="457200" algn="l" defTabSz="266700">
                        <a:lnSpc>
                          <a:spcPct val="150000"/>
                        </a:lnSpc>
                        <a:defRPr u="sng">
                          <a:solidFill>
                            <a:srgbClr val="0079CD"/>
                          </a:solidFill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5" invalidUrl="" action="" tgtFrame="" tooltip="" history="1" highlightClick="0" endSnd="0"/>
                        </a:rPr>
                        <a:t>1191@hightech.com;1207@hightech.com</a:t>
                      </a:r>
                      <a:r>
                        <a:rPr u="none">
                          <a:solidFill>
                            <a:srgbClr val="000000"/>
                          </a:solidFill>
                        </a:rPr>
                        <a:t>;</a:t>
                      </a:r>
                      <a:endParaRPr u="none">
                        <a:solidFill>
                          <a:srgbClr val="000000"/>
                        </a:solidFill>
                      </a:endParaRPr>
                    </a:p>
                    <a:p>
                      <a:pPr marR="457200" algn="l" defTabSz="266700">
                        <a:lnSpc>
                          <a:spcPct val="150000"/>
                        </a:lnSpc>
                      </a:pPr>
                      <a:r>
                        <a:t>1209@hightech.com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school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培训邀请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>
                          <a:solidFill>
                            <a:srgbClr val="565656"/>
                          </a:solidFill>
                        </a:defRPr>
                      </a:pPr>
                      <a:r>
                        <a:t>To allstaff@hightech.c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om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397510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notice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通知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u="sng">
                          <a:solidFill>
                            <a:srgbClr val="0079CD"/>
                          </a:solidFill>
                        </a:defRPr>
                      </a:pPr>
                      <a:r>
                        <a:rPr u="none">
                          <a:solidFill>
                            <a:srgbClr val="565656"/>
                          </a:solidFill>
                        </a:rPr>
                        <a:t>To </a:t>
                      </a: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6" invalidUrl="" action="" tgtFrame="" tooltip="" history="1" highlightClick="0" endSnd="0"/>
                        </a:rPr>
                        <a:t>allstaff@hightech.com</a:t>
                      </a:r>
                      <a:endParaRPr u="none">
                        <a:solidFill>
                          <a:srgbClr val="000000"/>
                        </a:solidFill>
                      </a:endParaRPr>
                    </a:p>
                    <a:p>
                      <a:pPr marR="457200" algn="l" defTabSz="266700">
                        <a:lnSpc>
                          <a:spcPct val="150000"/>
                        </a:lnSpc>
                      </a:pPr>
                      <a:r>
                        <a:t>个人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guanhuai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福利来啦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>
                          <a:solidFill>
                            <a:srgbClr val="565656"/>
                          </a:solidFill>
                        </a:defRPr>
                      </a:pPr>
                      <a:r>
                        <a:t>To allstaff@hightech.c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om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fuli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生日快乐！！！送京东卡福利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hr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内推-招人啦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>
                          <a:solidFill>
                            <a:srgbClr val="565656"/>
                          </a:solidFill>
                        </a:defRPr>
                      </a:pPr>
                      <a:r>
                        <a:t>To allstaff@hightech.c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om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kaoqin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alert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1284 1287 数据库EmergencyDataBaseFatalError!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allstaff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meeting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全员大会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>
                          <a:solidFill>
                            <a:srgbClr val="565656"/>
                          </a:solidFill>
                        </a:defRPr>
                      </a:pPr>
                      <a:r>
                        <a:t>To allstaff@hightech.c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om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it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资源申请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50000"/>
                        </a:lnSpc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  <a:tr h="190504">
                <a:tc>
                  <a:txBody>
                    <a:bodyPr/>
                    <a:lstStyle/>
                    <a:p>
                      <a:pPr marR="457200" algn="ctr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finance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报销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l" defTabSz="266700">
                        <a:lnSpc>
                          <a:spcPct val="150000"/>
                        </a:lnSpc>
                        <a:defRPr sz="1800"/>
                      </a:pPr>
                      <a:r>
                        <a:rPr sz="1200"/>
                        <a:t>个人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C8DEF2"/>
                      </a:solidFill>
                      <a:miter lim="400000"/>
                    </a:lnL>
                    <a:lnR w="6350">
                      <a:solidFill>
                        <a:srgbClr val="C8DEF2"/>
                      </a:solidFill>
                      <a:miter lim="400000"/>
                    </a:lnR>
                    <a:lnT w="6350">
                      <a:solidFill>
                        <a:srgbClr val="C8DEF2"/>
                      </a:solidFill>
                      <a:miter lim="400000"/>
                    </a:lnT>
                    <a:lnB w="6350">
                      <a:solidFill>
                        <a:srgbClr val="C8DEF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0" name="文本"/>
          <p:cNvSpPr txBox="1"/>
          <p:nvPr/>
        </p:nvSpPr>
        <p:spPr>
          <a:xfrm>
            <a:off x="3496786" y="302603"/>
            <a:ext cx="127001" cy="493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R="457200" defTabSz="266700">
              <a:lnSpc>
                <a:spcPct val="115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3. 得到员工-ip映射表，为后期tcp等数据做准备…"/>
          <p:cNvSpPr txBox="1"/>
          <p:nvPr/>
        </p:nvSpPr>
        <p:spPr>
          <a:xfrm>
            <a:off x="321451" y="1378167"/>
            <a:ext cx="5095611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 indent="228600">
              <a:lnSpc>
                <a:spcPct val="150000"/>
              </a:lnSpc>
            </a:pPr>
            <a:r>
              <a:t>3. 得到员工-ip映射表，为后期tcp等数据做准备</a:t>
            </a:r>
          </a:p>
          <a:p>
            <a:pPr lvl="2" indent="457200">
              <a:lnSpc>
                <a:spcPct val="150000"/>
              </a:lnSpc>
            </a:pPr>
            <a:r>
              <a:t>1） 一个工号有且只有一个ip地址与其对应</a:t>
            </a:r>
          </a:p>
          <a:p>
            <a:pPr lvl="2" indent="457200">
              <a:lnSpc>
                <a:spcPct val="150000"/>
              </a:lnSpc>
            </a:pPr>
            <a:r>
              <a:t>2）一个员工对应多个端口</a:t>
            </a:r>
          </a:p>
        </p:txBody>
      </p:sp>
      <p:sp>
        <p:nvSpPr>
          <p:cNvPr id="243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4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7420" y="-1"/>
            <a:ext cx="183896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9225" y="0"/>
            <a:ext cx="226926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4. 过滤出员工发给员工的邮件，找出其所有主题（共61个主题），然后根据关键词，加以先验知识，给出邮件主题类别 “研发/人力资源/财务类别/综合” 标签…"/>
          <p:cNvSpPr txBox="1"/>
          <p:nvPr/>
        </p:nvSpPr>
        <p:spPr>
          <a:xfrm>
            <a:off x="321451" y="1378167"/>
            <a:ext cx="3938396" cy="421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4. 过滤出员工发给员工的邮件，找出其所有主题（共61个主题），然后根据关键词，加以先验知识，给出邮件主题类别 “研发/人力资源/财务类别/综合” 标签</a:t>
            </a:r>
          </a:p>
          <a:p>
            <a:pPr lvl="1" indent="228600" algn="just">
              <a:lnSpc>
                <a:spcPct val="150000"/>
              </a:lnSpc>
            </a:pPr>
            <a:r>
              <a:t>* 保留work、smail、it、alert邮箱，标签为“研发-监控”</a:t>
            </a:r>
          </a:p>
          <a:p>
            <a:pPr lvl="1" indent="228600" algn="just">
              <a:lnSpc>
                <a:spcPct val="150000"/>
              </a:lnSpc>
            </a:pPr>
            <a:r>
              <a:t>* 不能确定部门的邮件主题标注为“综合”</a:t>
            </a:r>
          </a:p>
        </p:txBody>
      </p:sp>
      <p:sp>
        <p:nvSpPr>
          <p:cNvPr id="248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021" y="462358"/>
            <a:ext cx="3436935" cy="5862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2644" y="444499"/>
            <a:ext cx="3365501" cy="596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5. 处理员工内部邮件数据…"/>
          <p:cNvSpPr txBox="1"/>
          <p:nvPr/>
        </p:nvSpPr>
        <p:spPr>
          <a:xfrm>
            <a:off x="321451" y="1378167"/>
            <a:ext cx="11134377" cy="183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5. 处理员工内部邮件数据</a:t>
            </a:r>
          </a:p>
          <a:p>
            <a:pPr lvl="3" indent="685800" algn="just">
              <a:lnSpc>
                <a:spcPct val="150000"/>
              </a:lnSpc>
            </a:pPr>
            <a:r>
              <a:t>1）原邮件数据（包括群发的邮件）预处理：扁平化处理成一对一形式，</a:t>
            </a:r>
          </a:p>
          <a:p>
            <a:pPr lvl="1" indent="228600" algn="just">
              <a:lnSpc>
                <a:spcPct val="150000"/>
              </a:lnSpc>
            </a:pPr>
            <a:r>
              <a:t>并为其主题添加部门类别标签</a:t>
            </a:r>
          </a:p>
          <a:p>
            <a:pPr lvl="3" indent="685800" algn="just">
              <a:lnSpc>
                <a:spcPct val="150000"/>
              </a:lnSpc>
            </a:pPr>
            <a:r>
              <a:t>2）以发件人、收件人、邮件类别标签为key统计频率</a:t>
            </a:r>
          </a:p>
        </p:txBody>
      </p:sp>
      <p:sp>
        <p:nvSpPr>
          <p:cNvPr id="253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5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1061" y="0"/>
            <a:ext cx="252236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489" y="4729058"/>
            <a:ext cx="2933701" cy="19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箭头"/>
          <p:cNvSpPr/>
          <p:nvPr/>
        </p:nvSpPr>
        <p:spPr>
          <a:xfrm>
            <a:off x="8254747" y="1648670"/>
            <a:ext cx="1176759" cy="781631"/>
          </a:xfrm>
          <a:prstGeom prst="rightArrow">
            <a:avLst>
              <a:gd name="adj1" fmla="val 32000"/>
              <a:gd name="adj2" fmla="val 9635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7" name="箭头"/>
          <p:cNvSpPr/>
          <p:nvPr/>
        </p:nvSpPr>
        <p:spPr>
          <a:xfrm rot="5400000">
            <a:off x="2329443" y="3614091"/>
            <a:ext cx="1051793" cy="716732"/>
          </a:xfrm>
          <a:prstGeom prst="rightArrow">
            <a:avLst>
              <a:gd name="adj1" fmla="val 32000"/>
              <a:gd name="adj2" fmla="val 8870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背景介绍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背景介绍 </a:t>
            </a:r>
          </a:p>
        </p:txBody>
      </p:sp>
      <p:sp>
        <p:nvSpPr>
          <p:cNvPr id="119" name="时间：2018/11/01~2017/11/30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00"/>
            </a:pPr>
            <a:r>
              <a:t>时间：2018/11/01~2017/11/30</a:t>
            </a:r>
          </a:p>
          <a:p>
            <a:pPr marL="226313" indent="-226313" defTabSz="905255">
              <a:spcBef>
                <a:spcPts val="900"/>
              </a:spcBef>
              <a:defRPr sz="2700"/>
            </a:pPr>
            <a:r>
              <a:t>地点：HighTech公司</a:t>
            </a:r>
          </a:p>
          <a:p>
            <a:pPr marL="226313" indent="-226313" defTabSz="905255">
              <a:spcBef>
                <a:spcPts val="900"/>
              </a:spcBef>
              <a:defRPr sz="2700"/>
            </a:pPr>
            <a:r>
              <a:t>人物：公司</a:t>
            </a:r>
            <a:r>
              <a:rPr b="1">
                <a:solidFill>
                  <a:srgbClr val="942192"/>
                </a:solidFill>
              </a:rPr>
              <a:t>几百名员工（财务、人力资源和研发）</a:t>
            </a:r>
          </a:p>
          <a:p>
            <a:pPr marL="226313" indent="-226313" defTabSz="905255">
              <a:spcBef>
                <a:spcPts val="900"/>
              </a:spcBef>
              <a:defRPr sz="2700"/>
            </a:pPr>
            <a:r>
              <a:t>起因：公司正在全力研发一款重量级新产品</a:t>
            </a:r>
          </a:p>
          <a:p>
            <a:pPr marL="226313" indent="-226313" defTabSz="905255">
              <a:spcBef>
                <a:spcPts val="900"/>
              </a:spcBef>
              <a:defRPr sz="2700"/>
            </a:pPr>
            <a:r>
              <a:t>经过：为了维护公司的核心利益，确保新产品顺利发布，公司内部采集数据，用于分析并处置可能存在的各种安全威胁</a:t>
            </a:r>
          </a:p>
          <a:p>
            <a:pPr marL="226313" indent="-226313" defTabSz="905255">
              <a:spcBef>
                <a:spcPts val="900"/>
              </a:spcBef>
              <a:defRPr sz="2700"/>
            </a:pPr>
            <a:r>
              <a:t>结果：设计并实现一套可视分析解决方案，及时准确地找出可能存在的内部威胁情报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5. 使用[from, to, topic, freq]绘制力导向图…"/>
          <p:cNvSpPr txBox="1"/>
          <p:nvPr/>
        </p:nvSpPr>
        <p:spPr>
          <a:xfrm>
            <a:off x="321451" y="1378167"/>
            <a:ext cx="11134377" cy="3590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5. 使用[from, to, topic, freq]绘制力导向图 </a:t>
            </a:r>
          </a:p>
          <a:p>
            <a:pPr lvl="2" marL="942473" indent="-180473" algn="just">
              <a:lnSpc>
                <a:spcPct val="150000"/>
              </a:lnSpc>
              <a:buSzPct val="100000"/>
              <a:buChar char="*"/>
            </a:pPr>
            <a:r>
              <a:t>过滤发信频率低于3的数据</a:t>
            </a:r>
          </a:p>
          <a:p>
            <a:pPr lvl="2" marL="942473" indent="-180473" algn="just">
              <a:lnSpc>
                <a:spcPct val="150000"/>
              </a:lnSpc>
              <a:buSzPct val="100000"/>
              <a:buChar char="*"/>
            </a:pPr>
            <a:r>
              <a:t>过滤“综合”，“研发-监控” 标签的邮件</a:t>
            </a:r>
          </a:p>
          <a:p>
            <a:pPr lvl="1" indent="228600" algn="just">
              <a:lnSpc>
                <a:spcPct val="150000"/>
              </a:lnSpc>
            </a:pPr>
          </a:p>
          <a:p>
            <a:pPr lvl="1" indent="228600" algn="just">
              <a:lnSpc>
                <a:spcPct val="150000"/>
              </a:lnSpc>
            </a:pPr>
            <a:r>
              <a:t>=====================&gt;</a:t>
            </a:r>
          </a:p>
          <a:p>
            <a:pPr lvl="2" indent="457200" algn="just">
              <a:lnSpc>
                <a:spcPct val="150000"/>
              </a:lnSpc>
            </a:pPr>
            <a:r>
              <a:t>部门结构清晰</a:t>
            </a:r>
          </a:p>
          <a:p>
            <a:pPr lvl="2" indent="457200" algn="just">
              <a:lnSpc>
                <a:spcPct val="150000"/>
              </a:lnSpc>
            </a:pPr>
            <a:r>
              <a:t>部门领导明确</a:t>
            </a:r>
          </a:p>
        </p:txBody>
      </p:sp>
      <p:sp>
        <p:nvSpPr>
          <p:cNvPr id="260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61" name="员工-力导向图1.png" descr="员工-力导向图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5451" y="311871"/>
            <a:ext cx="6921234" cy="5904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6. 根据力导向图为每个员工划分了所属的部门，其中财务部门和行政部门结构比较简单，研发部门又分为三个组，每个组下又分有10个左右的小组，将数据存储至数据库"/>
          <p:cNvSpPr txBox="1"/>
          <p:nvPr/>
        </p:nvSpPr>
        <p:spPr>
          <a:xfrm>
            <a:off x="321451" y="1378167"/>
            <a:ext cx="4792919" cy="183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6. 根据力导向图为每个员工划分了所属的部门，其中财务部门和行政部门结构比较简单，研发部门又分为三个组，每个组下又分有10个左右的小组，将数据存储至数据库</a:t>
            </a:r>
          </a:p>
        </p:txBody>
      </p:sp>
      <p:sp>
        <p:nvSpPr>
          <p:cNvPr id="264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553" y="0"/>
            <a:ext cx="153416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0928" y="-1"/>
            <a:ext cx="157247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7613" y="-1"/>
            <a:ext cx="155313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7. 绘制树形图"/>
          <p:cNvSpPr txBox="1"/>
          <p:nvPr/>
        </p:nvSpPr>
        <p:spPr>
          <a:xfrm>
            <a:off x="321451" y="1378167"/>
            <a:ext cx="1228148" cy="88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7. 绘制树形图</a:t>
            </a:r>
          </a:p>
        </p:txBody>
      </p:sp>
      <p:sp>
        <p:nvSpPr>
          <p:cNvPr id="270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71" name="员工结构图.png" descr="员工结构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368531" y="-1965344"/>
            <a:ext cx="6216532" cy="1108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8. 划分小组职能…"/>
          <p:cNvSpPr txBox="1"/>
          <p:nvPr/>
        </p:nvSpPr>
        <p:spPr>
          <a:xfrm>
            <a:off x="321451" y="1378167"/>
            <a:ext cx="7166993" cy="183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8. 划分小组职能</a:t>
            </a:r>
          </a:p>
          <a:p>
            <a:pPr lvl="1" indent="228600" algn="just">
              <a:lnSpc>
                <a:spcPct val="150000"/>
              </a:lnSpc>
            </a:pPr>
            <a:r>
              <a:t>通过聚类图得到小组的划分，那么再去以小组为单位，统计每个组</a:t>
            </a:r>
          </a:p>
          <a:p>
            <a:pPr lvl="1" indent="228600" algn="just">
              <a:lnSpc>
                <a:spcPct val="150000"/>
              </a:lnSpc>
            </a:pPr>
            <a:r>
              <a:t>的邮件主题频数，又因为每个组的规模不同，频数无法估量每个主题的重要程度，统计每组每个主题的频率</a:t>
            </a:r>
          </a:p>
        </p:txBody>
      </p:sp>
      <p:sp>
        <p:nvSpPr>
          <p:cNvPr id="274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7284" y="-1"/>
            <a:ext cx="27432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9. 划分小组职能…"/>
          <p:cNvSpPr txBox="1"/>
          <p:nvPr/>
        </p:nvSpPr>
        <p:spPr>
          <a:xfrm>
            <a:off x="321451" y="1378167"/>
            <a:ext cx="6996314" cy="406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228600" algn="just">
              <a:lnSpc>
                <a:spcPct val="150000"/>
              </a:lnSpc>
            </a:pPr>
            <a:r>
              <a:t>9. 划分小组职能</a:t>
            </a:r>
          </a:p>
          <a:p>
            <a:pPr lvl="1" indent="228600" algn="just">
              <a:lnSpc>
                <a:spcPct val="150000"/>
              </a:lnSpc>
            </a:pPr>
            <a:r>
              <a:t>根据每组每个邮件主题的频率，绘制散点图</a:t>
            </a:r>
          </a:p>
          <a:p>
            <a:pPr lvl="1" indent="228600" defTabSz="127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</a:p>
          <a:p>
            <a:pPr lvl="1" indent="228600" defTabSz="127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t>发现：</a:t>
            </a:r>
          </a:p>
          <a:p>
            <a:pPr lvl="1" indent="228600" defTabSz="127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t>每个小组都会出现需求、设计、开发、接口、部署的邮件主题</a:t>
            </a:r>
          </a:p>
          <a:p>
            <a:pPr lvl="1" indent="228600" algn="just">
              <a:lnSpc>
                <a:spcPct val="150000"/>
              </a:lnSpc>
            </a:pPr>
          </a:p>
          <a:p>
            <a:pPr lvl="1" indent="228600" algn="just">
              <a:lnSpc>
                <a:spcPct val="150000"/>
              </a:lnSpc>
            </a:pPr>
            <a:r>
              <a:t>猜想：</a:t>
            </a:r>
          </a:p>
          <a:p>
            <a:pPr lvl="1" indent="228600" algn="just">
              <a:lnSpc>
                <a:spcPct val="150000"/>
              </a:lnSpc>
            </a:pPr>
            <a:r>
              <a:t>hightech有三条业务线，为三个组，其下小组又负责不同功能模块</a:t>
            </a:r>
          </a:p>
        </p:txBody>
      </p:sp>
      <p:sp>
        <p:nvSpPr>
          <p:cNvPr id="278" name="实施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实施</a:t>
            </a:r>
          </a:p>
        </p:txBody>
      </p:sp>
      <p:pic>
        <p:nvPicPr>
          <p:cNvPr id="279" name="研发部门小组-邮件主题.png" descr="研发部门小组-邮件主题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6047" y="-1"/>
            <a:ext cx="396285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计划"/>
          <p:cNvSpPr txBox="1"/>
          <p:nvPr>
            <p:ph type="title" idx="4294967295"/>
          </p:nvPr>
        </p:nvSpPr>
        <p:spPr>
          <a:xfrm>
            <a:off x="370937" y="224032"/>
            <a:ext cx="7913138" cy="9574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计划</a:t>
            </a:r>
          </a:p>
        </p:txBody>
      </p:sp>
      <p:sp>
        <p:nvSpPr>
          <p:cNvPr id="282" name="联动部门结构图与部门邮件主题 =&gt; 小组职能更加明确？…"/>
          <p:cNvSpPr txBox="1"/>
          <p:nvPr/>
        </p:nvSpPr>
        <p:spPr>
          <a:xfrm>
            <a:off x="827261" y="1522593"/>
            <a:ext cx="6250209" cy="183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lnSpc>
                <a:spcPct val="150000"/>
              </a:lnSpc>
              <a:buSzPct val="100000"/>
              <a:buAutoNum type="arabicPeriod" startAt="1"/>
            </a:pPr>
            <a:r>
              <a:t>联动部门结构图与部门邮件主题 =&gt; 小组职能更加明确？</a:t>
            </a:r>
          </a:p>
          <a:p>
            <a:pPr marL="240631" indent="-240631">
              <a:lnSpc>
                <a:spcPct val="150000"/>
              </a:lnSpc>
              <a:buSzPct val="100000"/>
              <a:buAutoNum type="arabicPeriod" startAt="1"/>
            </a:pPr>
            <a:r>
              <a:t>将邮件主题分类</a:t>
            </a:r>
          </a:p>
          <a:p>
            <a:pPr lvl="1" marL="748631" indent="-240631">
              <a:lnSpc>
                <a:spcPct val="150000"/>
              </a:lnSpc>
              <a:buSzPct val="100000"/>
              <a:buAutoNum type="arabicPeriod" startAt="1"/>
            </a:pPr>
            <a:r>
              <a:t>一级类别：研发、人力资源、财务、综合、研发-监控</a:t>
            </a:r>
          </a:p>
          <a:p>
            <a:pPr lvl="1" marL="748631" indent="-240631">
              <a:lnSpc>
                <a:spcPct val="150000"/>
              </a:lnSpc>
              <a:buSzPct val="100000"/>
              <a:buAutoNum type="arabicPeriod" startAt="1"/>
            </a:pPr>
            <a:r>
              <a:t>二级类别：研发-需求、研发-开发…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数据说明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数据说明</a:t>
            </a:r>
          </a:p>
        </p:txBody>
      </p:sp>
      <p:sp>
        <p:nvSpPr>
          <p:cNvPr id="122" name="公司内部2017年11月共30天的多种监控数据：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00000"/>
              </a:lnSpc>
              <a:spcBef>
                <a:spcPts val="0"/>
              </a:spcBef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公司内部2017年11月共30天的多种监控数据：</a:t>
            </a:r>
          </a:p>
        </p:txBody>
      </p:sp>
      <p:graphicFrame>
        <p:nvGraphicFramePr>
          <p:cNvPr id="123" name="表格"/>
          <p:cNvGraphicFramePr/>
          <p:nvPr/>
        </p:nvGraphicFramePr>
        <p:xfrm>
          <a:off x="928194" y="2676905"/>
          <a:ext cx="10335609" cy="35279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17326"/>
                <a:gridCol w="7218282"/>
              </a:tblGrid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打卡日志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公司每个员工每天上下班时间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邮件日志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经过公司邮件服务器的收发邮件信息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网页访问日志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所有员工的网页访问记录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登录日志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员工登录服务器或数据库时生成的日志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【研发部门员工】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TCP流量日志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公司内部网络活动产生的TCP连接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【研发部门员工】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Question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Question</a:t>
            </a:r>
          </a:p>
        </p:txBody>
      </p:sp>
      <p:sp>
        <p:nvSpPr>
          <p:cNvPr id="126" name="1. 分析公司内部员工所属部门及各部门的人员组织结构，给出公司员工的组织结构图（建议参赛者回答此题文字不多于500字，图片不多于5张）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latin typeface="+mj-lt"/>
                <a:ea typeface="+mj-ea"/>
                <a:cs typeface="+mj-cs"/>
                <a:sym typeface="Helvetica"/>
              </a:defRPr>
            </a:pPr>
            <a:r>
              <a:t>1. 分析</a:t>
            </a:r>
            <a:r>
              <a:rPr>
                <a:solidFill>
                  <a:schemeClr val="accent2"/>
                </a:solidFill>
              </a:rPr>
              <a:t>公司内部员工所属部门</a:t>
            </a:r>
            <a:r>
              <a:t>及</a:t>
            </a:r>
            <a:r>
              <a:rPr>
                <a:solidFill>
                  <a:schemeClr val="accent2"/>
                </a:solidFill>
              </a:rPr>
              <a:t>各部门的人员组织结构</a:t>
            </a:r>
            <a:r>
              <a:t>，给出</a:t>
            </a:r>
            <a:r>
              <a:rPr>
                <a:solidFill>
                  <a:srgbClr val="FF2600"/>
                </a:solidFill>
              </a:rPr>
              <a:t>公司员工的组织结构图</a:t>
            </a:r>
            <a:r>
              <a:rPr>
                <a:solidFill>
                  <a:srgbClr val="00000A"/>
                </a:solidFill>
              </a:rPr>
              <a:t>（建议参赛者回答此题文字不多于500字，图片不多于5张）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2. </a:t>
            </a:r>
            <a:r>
              <a:rPr>
                <a:solidFill>
                  <a:srgbClr val="000000"/>
                </a:solidFill>
              </a:rPr>
              <a:t>分析该公司员工的</a:t>
            </a:r>
            <a:r>
              <a:rPr>
                <a:solidFill>
                  <a:schemeClr val="accent2"/>
                </a:solidFill>
              </a:rPr>
              <a:t>日常工作行为</a:t>
            </a:r>
            <a:r>
              <a:rPr>
                <a:solidFill>
                  <a:srgbClr val="000000"/>
                </a:solidFill>
              </a:rPr>
              <a:t>，</a:t>
            </a:r>
            <a:r>
              <a:rPr>
                <a:solidFill>
                  <a:schemeClr val="accent2"/>
                </a:solidFill>
              </a:rPr>
              <a:t>按部门总结和展示</a:t>
            </a:r>
            <a:r>
              <a:rPr>
                <a:solidFill>
                  <a:srgbClr val="000000"/>
                </a:solidFill>
              </a:rPr>
              <a:t>员工的正常工作模式</a:t>
            </a:r>
            <a:r>
              <a:t>（建议参赛者回答此题文字不多于1000字，图片不多于8张）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b="1" sz="1800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找出至少5个</a:t>
            </a:r>
            <a:r>
              <a:rPr>
                <a:solidFill>
                  <a:schemeClr val="accent2"/>
                </a:solidFill>
              </a:rPr>
              <a:t>异常事件</a:t>
            </a:r>
            <a:r>
              <a:rPr>
                <a:solidFill>
                  <a:srgbClr val="000000"/>
                </a:solidFill>
              </a:rPr>
              <a:t>，并分析这些事件之间</a:t>
            </a:r>
            <a:r>
              <a:rPr>
                <a:solidFill>
                  <a:schemeClr val="accent2"/>
                </a:solidFill>
              </a:rPr>
              <a:t>可能存在的关联</a:t>
            </a:r>
            <a:r>
              <a:rPr>
                <a:solidFill>
                  <a:srgbClr val="000000"/>
                </a:solidFill>
              </a:rPr>
              <a:t>，总结你认为有价值的威胁情报，并简要说明你是如何利用可视分析方法找到这些威胁情报的</a:t>
            </a:r>
            <a:r>
              <a:t>（建议参赛者回答此题文字不多于1500字，图片不多于10张）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打卡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打卡日志</a:t>
            </a:r>
          </a:p>
        </p:txBody>
      </p:sp>
      <p:sp>
        <p:nvSpPr>
          <p:cNvPr id="129" name="记录了公司每个员工每天上下班时间，一行记录中 checkin和checkout都为0，表示没来上班。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记录了公司每个员工每天上下班时间，一行记录中 checkin和checkout都为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，表示没来上班。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另外，如果公司员工当天没来公司上班，次日该员工会收到旷工提醒邮件。</a:t>
            </a:r>
          </a:p>
        </p:txBody>
      </p:sp>
      <p:graphicFrame>
        <p:nvGraphicFramePr>
          <p:cNvPr id="130" name="表格"/>
          <p:cNvGraphicFramePr/>
          <p:nvPr/>
        </p:nvGraphicFramePr>
        <p:xfrm>
          <a:off x="1611312" y="3569017"/>
          <a:ext cx="8969373" cy="23890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547175"/>
                <a:gridCol w="3521278"/>
                <a:gridCol w="2900920"/>
              </a:tblGrid>
              <a:tr h="477809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477809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id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员工工号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b="1" sz="1600">
                          <a:solidFill>
                            <a:schemeClr val="accent2"/>
                          </a:solidFill>
                        </a:defRPr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09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day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日期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09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checkin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上班签到时间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09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checkout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下班签退时间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邮件日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邮件日志</a:t>
            </a:r>
          </a:p>
        </p:txBody>
      </p:sp>
      <p:sp>
        <p:nvSpPr>
          <p:cNvPr id="133" name="邮件日志记录了经过公司邮件服务器的收发邮件信息"/>
          <p:cNvSpPr txBox="1"/>
          <p:nvPr>
            <p:ph type="body" idx="1"/>
          </p:nvPr>
        </p:nvSpPr>
        <p:spPr>
          <a:xfrm>
            <a:off x="838200" y="1673461"/>
            <a:ext cx="10515600" cy="4351341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邮件日志记录了经过公司邮件服务器的收发邮件信息</a:t>
            </a:r>
          </a:p>
        </p:txBody>
      </p:sp>
      <p:graphicFrame>
        <p:nvGraphicFramePr>
          <p:cNvPr id="134" name="表格"/>
          <p:cNvGraphicFramePr/>
          <p:nvPr/>
        </p:nvGraphicFramePr>
        <p:xfrm>
          <a:off x="1117035" y="2418458"/>
          <a:ext cx="9957928" cy="386834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19582"/>
                <a:gridCol w="3969972"/>
                <a:gridCol w="4168373"/>
              </a:tblGrid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time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邮件发送/接收时间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邮件包头中的邮件发送/接收时间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proto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应用协议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SMTP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源IP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IP报头源IP地址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TCP报头源应用端口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目的IP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IP报头目的IP地址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TCP报头目的应用端口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from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邮件发送人  </a:t>
                      </a:r>
                      <a:r>
                        <a:rPr sz="1400"/>
                        <a:t>1000(工号)@hightech.com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67370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to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邮件接收人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来自于邮件头相应字段，出现多个接收人时用分号隔开。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subject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主题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来自于邮件头相应字段</a:t>
                      </a:r>
                    </a:p>
                  </a:txBody>
                  <a:tcPr marL="28575" marR="28575" marT="28575" marB="28575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5" name="线条"/>
          <p:cNvSpPr/>
          <p:nvPr/>
        </p:nvSpPr>
        <p:spPr>
          <a:xfrm>
            <a:off x="3452445" y="3694596"/>
            <a:ext cx="1172432" cy="117243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m &amp; 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&amp; To</a:t>
            </a:r>
          </a:p>
        </p:txBody>
      </p:sp>
      <p:sp>
        <p:nvSpPr>
          <p:cNvPr id="138" name="1. 发件人与收件人均为 xxx@hightech.co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03454" indent="-203454" defTabSz="813816">
              <a:spcBef>
                <a:spcPts val="800"/>
              </a:spcBef>
              <a:defRPr b="1" sz="1600"/>
            </a:pPr>
            <a:r>
              <a:t>1. 发件人与收件人均为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xxx@hightech.com</a:t>
            </a: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邮件主题内容 ==&gt; 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监控、安全、需求、网络…  ==&gt; 研发部门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税务、成本、财务、报销… ==&gt; 财务部门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录用、福利、照片… ==&gt; 人力资源部门</a:t>
            </a:r>
          </a:p>
          <a:p>
            <a:pPr lvl="1" marL="610361" indent="-203454" defTabSz="813816">
              <a:spcBef>
                <a:spcPts val="800"/>
              </a:spcBef>
              <a:defRPr sz="1600"/>
            </a:pP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收发件人  ==&gt; 部门组织结构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</a:p>
          <a:p>
            <a:pPr lvl="1" marL="610361" indent="-203454" defTabSz="813816">
              <a:spcBef>
                <a:spcPts val="800"/>
              </a:spcBef>
              <a:defRPr sz="1600"/>
            </a:pPr>
            <a:r>
              <a:t>邮件群发  ==&gt; 部门组织结构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监控报警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公司福利</a:t>
            </a:r>
          </a:p>
          <a:p>
            <a:pPr lvl="2" marL="1017269" indent="-203453" defTabSz="813816">
              <a:spcBef>
                <a:spcPts val="800"/>
              </a:spcBef>
              <a:defRPr sz="1600"/>
            </a:pPr>
            <a:r>
              <a:t>…</a:t>
            </a:r>
          </a:p>
        </p:txBody>
      </p:sp>
      <p:graphicFrame>
        <p:nvGraphicFramePr>
          <p:cNvPr id="139" name="表格"/>
          <p:cNvGraphicFramePr/>
          <p:nvPr/>
        </p:nvGraphicFramePr>
        <p:xfrm>
          <a:off x="6767786" y="1825625"/>
          <a:ext cx="4662105" cy="43513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65526"/>
                <a:gridCol w="1165526"/>
                <a:gridCol w="1165526"/>
                <a:gridCol w="1165526"/>
              </a:tblGrid>
              <a:tr h="1087834">
                <a:tc>
                  <a:txBody>
                    <a:bodyPr/>
                    <a:lstStyle/>
                    <a:p>
                      <a:pPr algn="ctr">
                        <a:defRPr b="1"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工作报告</a:t>
                      </a:r>
                    </a:p>
                    <a:p>
                      <a:pPr algn="ctr">
                        <a:defRPr sz="1400"/>
                      </a:pPr>
                      <a:r>
                        <a:t>监控报警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面试</a:t>
                      </a:r>
                    </a:p>
                    <a:p>
                      <a:pPr algn="ctr">
                        <a:defRPr sz="1400"/>
                      </a:pPr>
                      <a:r>
                        <a:t>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工作汇报</a:t>
                      </a:r>
                    </a:p>
                    <a:p>
                      <a:pPr algn="ctr">
                        <a:defRPr sz="1400"/>
                      </a:pPr>
                      <a:r>
                        <a:t>财务报表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工作材料</a:t>
                      </a:r>
                    </a:p>
                    <a:p>
                      <a:pPr algn="ctr">
                        <a:defRPr sz="1400"/>
                      </a:pPr>
                      <a:r>
                        <a:t>报销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团建福利</a:t>
                      </a:r>
                    </a:p>
                    <a:p>
                      <a:pPr algn="ctr">
                        <a:defRPr sz="1400"/>
                      </a:pPr>
                      <a:r>
                        <a:t>面试招聘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团建福利</a:t>
                      </a:r>
                    </a:p>
                    <a:p>
                      <a:pPr algn="ctr">
                        <a:defRPr sz="1400"/>
                      </a:pPr>
                      <a:r>
                        <a:t>面试招聘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工作汇报</a:t>
                      </a:r>
                    </a:p>
                    <a:p>
                      <a:pPr algn="ctr">
                        <a:defRPr sz="1400"/>
                      </a:pPr>
                      <a:r>
                        <a:t>工作材料</a:t>
                      </a:r>
                    </a:p>
                    <a:p>
                      <a:pPr algn="ctr">
                        <a:defRPr sz="1400"/>
                      </a:pPr>
                      <a:r>
                        <a:t>…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om &amp; 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From &amp; To</a:t>
            </a:r>
          </a:p>
        </p:txBody>
      </p:sp>
      <p:sp>
        <p:nvSpPr>
          <p:cNvPr id="142" name="2. 发件人为xxx@hightech.com，收件人为外部邮箱 @126 @qq…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2. 发件人为xxx@hightech.com，收件人为外部邮箱 @126 @qq…</a:t>
            </a:r>
          </a:p>
          <a:p>
            <a:pPr lvl="1" marL="685800" indent="-228600">
              <a:defRPr sz="1800"/>
            </a:pPr>
            <a:r>
              <a:t>邮件主题内容</a:t>
            </a:r>
          </a:p>
          <a:p>
            <a:pPr lvl="2" marL="1143000" indent="-228600">
              <a:defRPr sz="1800"/>
            </a:pPr>
            <a:r>
              <a:t>录用 ==&gt; 人力资源部门</a:t>
            </a:r>
          </a:p>
          <a:p>
            <a:pPr lvl="2" marL="1143000" indent="-228600">
              <a:defRPr sz="1800"/>
            </a:pPr>
            <a:r>
              <a:t>公司介绍 ==&gt; 人力资源部门</a:t>
            </a:r>
          </a:p>
          <a:p>
            <a:pPr lvl="2" marL="1143000" indent="-228600">
              <a:defRPr sz="1800"/>
            </a:pPr>
            <a:r>
              <a:t>合作</a:t>
            </a:r>
          </a:p>
          <a:p>
            <a:pPr lvl="2" marL="1143000" indent="-228600">
              <a:defRPr sz="1800"/>
            </a:pPr>
            <a:r>
              <a:t>泄密威胁</a:t>
            </a:r>
          </a:p>
          <a:p>
            <a:pPr lvl="2" marL="1143000" indent="-228600">
              <a:defRPr sz="1800"/>
            </a:pPr>
            <a:r>
              <a:t>…</a:t>
            </a:r>
          </a:p>
        </p:txBody>
      </p:sp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0220" y="2844323"/>
            <a:ext cx="5526938" cy="318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